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0" r:id="rId4"/>
    <p:sldId id="263" r:id="rId5"/>
    <p:sldId id="264" r:id="rId6"/>
    <p:sldId id="278" r:id="rId7"/>
    <p:sldId id="265" r:id="rId8"/>
    <p:sldId id="272" r:id="rId9"/>
    <p:sldId id="267" r:id="rId10"/>
    <p:sldId id="280" r:id="rId11"/>
    <p:sldId id="269" r:id="rId12"/>
    <p:sldId id="270" r:id="rId13"/>
    <p:sldId id="273" r:id="rId14"/>
    <p:sldId id="275" r:id="rId15"/>
    <p:sldId id="276" r:id="rId16"/>
    <p:sldId id="274" r:id="rId17"/>
    <p:sldId id="277" r:id="rId18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369" autoAdjust="0"/>
  </p:normalViewPr>
  <p:slideViewPr>
    <p:cSldViewPr snapToGrid="0">
      <p:cViewPr varScale="1">
        <p:scale>
          <a:sx n="60" d="100"/>
          <a:sy n="60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ECB5-C822-4DEF-980A-1D74CEB5324F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B12B-C47D-4867-91D9-12044299F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Most common part of speech</a:t>
            </a:r>
            <a:r>
              <a:rPr lang="en-US" baseline="0" dirty="0" smtClean="0"/>
              <a:t> for “given” is V, not </a:t>
            </a:r>
            <a:r>
              <a:rPr lang="en-US" baseline="0" dirty="0" err="1" smtClean="0"/>
              <a:t>Adj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Know, is much more common than “known”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“under” is not a common prepositional collocate for “action”, or even “the action” (“pursuant” and “due” are the most common)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these were not sufficient</a:t>
            </a:r>
            <a:r>
              <a:rPr lang="en-US" baseline="0" dirty="0" smtClean="0"/>
              <a:t> to describe all the phrases which I intuited to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added some more intuitive criteria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Use of “let” does not really mean “allow” here</a:t>
            </a:r>
          </a:p>
          <a:p>
            <a:pPr marL="228600" indent="-228600">
              <a:buAutoNum type="arabicParenR"/>
            </a:pPr>
            <a:r>
              <a:rPr lang="en-US" dirty="0" smtClean="0"/>
              <a:t>Actually we can write anything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Subjunctive</a:t>
            </a:r>
          </a:p>
          <a:p>
            <a:pPr marL="228600" indent="-228600"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to review, I start with empiricism, moved to intuition, when it didn’t do what I wanted.</a:t>
            </a:r>
          </a:p>
          <a:p>
            <a:r>
              <a:rPr lang="en-US" dirty="0" smtClean="0"/>
              <a:t>Then, I was able to use my intuitions to come up with more empirical</a:t>
            </a:r>
            <a:r>
              <a:rPr lang="en-US" baseline="0" dirty="0" smtClean="0"/>
              <a:t> criteria</a:t>
            </a:r>
          </a:p>
          <a:p>
            <a:r>
              <a:rPr lang="en-US" baseline="0" dirty="0" smtClean="0"/>
              <a:t>But that still wasn’t enough, so I came up with </a:t>
            </a:r>
            <a:r>
              <a:rPr lang="en-US" baseline="0" dirty="0" err="1" smtClean="0"/>
              <a:t>with</a:t>
            </a:r>
            <a:r>
              <a:rPr lang="en-US" baseline="0" dirty="0" smtClean="0"/>
              <a:t> more intuitive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frightening and confusing</a:t>
            </a:r>
          </a:p>
          <a:p>
            <a:endParaRPr lang="en-US" dirty="0" smtClean="0"/>
          </a:p>
          <a:p>
            <a:r>
              <a:rPr lang="en-US" dirty="0" smtClean="0"/>
              <a:t>BUT, embrace the tornado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But in the end you’ll be in a magical new world, I hope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7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Are</a:t>
            </a:r>
            <a:r>
              <a:rPr lang="en-US" baseline="0" dirty="0" smtClean="0"/>
              <a:t> MI and frequency the best cognitive measures of “usefulness for teaching”? Or, are they just easily calculated?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Be willing to go against your natural inclinations</a:t>
            </a:r>
            <a:r>
              <a:rPr lang="en-US" baseline="0" dirty="0" smtClean="0"/>
              <a:t> and find alternative approaches, use iterative design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Constantly refining your process</a:t>
            </a:r>
            <a:r>
              <a:rPr lang="en-US" baseline="0" smtClean="0"/>
              <a:t>, results, etc.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Precision versus recall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M&amp;S high recall, low precision (1 in 29) </a:t>
            </a:r>
            <a:r>
              <a:rPr lang="en-US" baseline="0" dirty="0" smtClean="0">
                <a:sym typeface="Wingdings" panose="05000000000000000000" pitchFamily="2" charset="2"/>
              </a:rPr>
              <a:t> they could have used another statistic to help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Simpson-</a:t>
            </a:r>
            <a:r>
              <a:rPr lang="en-US" baseline="0" dirty="0" err="1" smtClean="0"/>
              <a:t>vlach</a:t>
            </a:r>
            <a:r>
              <a:rPr lang="en-US" baseline="0" dirty="0" smtClean="0"/>
              <a:t>, unclear, but I’d say low precision, low recall (for my results)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My criteria (1 in 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In both British (BNC) and American (COCA) corpora,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shall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found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fiction, and least in newspaper (possibly a surprise for those who expected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 would be spoken).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Raw frequencies in American English: finish (41663), jump (27433), promise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(24799), enable (15762) and shine (8617).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From COCA (American English):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little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success, baby, impact and distance;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plate, hill, pieces and wonder.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FTW is a measure of</a:t>
            </a:r>
            <a:r>
              <a:rPr lang="en-US" baseline="0" dirty="0" smtClean="0"/>
              <a:t> </a:t>
            </a:r>
            <a:r>
              <a:rPr lang="en-US" dirty="0" smtClean="0"/>
              <a:t>psycholinguistic</a:t>
            </a:r>
            <a:r>
              <a:rPr lang="en-US" baseline="0" dirty="0" smtClean="0"/>
              <a:t> saliency</a:t>
            </a:r>
          </a:p>
          <a:p>
            <a:r>
              <a:rPr lang="en-US" baseline="0" dirty="0" smtClean="0"/>
              <a:t>- Explain the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these are useful</a:t>
            </a:r>
          </a:p>
          <a:p>
            <a:r>
              <a:rPr lang="en-US" baseline="0" dirty="0" smtClean="0"/>
              <a:t>Some less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 -&gt;</a:t>
            </a:r>
            <a:r>
              <a:rPr lang="en-US" baseline="0" dirty="0" smtClean="0"/>
              <a:t> high frequency language is language students will encounter and need to understand</a:t>
            </a:r>
          </a:p>
          <a:p>
            <a:r>
              <a:rPr lang="en-US" baseline="0" dirty="0" smtClean="0"/>
              <a:t>R -&gt; Useful for a wider range of situations and students</a:t>
            </a:r>
          </a:p>
          <a:p>
            <a:r>
              <a:rPr lang="en-US" baseline="0" dirty="0" smtClean="0"/>
              <a:t>MI -&gt; Is formulaic…</a:t>
            </a:r>
          </a:p>
          <a:p>
            <a:r>
              <a:rPr lang="en-US" baseline="0" dirty="0" smtClean="0"/>
              <a:t>LL -&gt; Is Engineering Language</a:t>
            </a:r>
          </a:p>
          <a:p>
            <a:r>
              <a:rPr lang="en-US" baseline="0" dirty="0" smtClean="0"/>
              <a:t>FTW -&gt; Useful for teaching? (This did not really improve my results...)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Thought about other empirical approaches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Tried many statistics (or, range, etc…)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Nothing worked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Confusion…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Return to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1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</a:t>
            </a:r>
            <a:r>
              <a:rPr lang="en-US" baseline="0" dirty="0" smtClean="0"/>
              <a:t> AFL ASSUMES that MI and/or frequency should be tied to intuitive judgments of usefulness for teaching</a:t>
            </a:r>
          </a:p>
          <a:p>
            <a:r>
              <a:rPr lang="en-US" baseline="0" dirty="0" smtClean="0"/>
              <a:t>(one of 3 intuitive criteria, the other being </a:t>
            </a:r>
            <a:r>
              <a:rPr lang="en-US" baseline="0" dirty="0" err="1" smtClean="0"/>
              <a:t>unitarity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Is this a reasonable assumption?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M&amp;S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Consider</a:t>
            </a:r>
            <a:r>
              <a:rPr lang="en-US" baseline="0" dirty="0" smtClean="0"/>
              <a:t> a leaner’s perspective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Eg</a:t>
            </a:r>
            <a:r>
              <a:rPr lang="en-US" baseline="0" dirty="0" smtClean="0"/>
              <a:t>: deceptive transparency (‘for some time’ means a long time, not short)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Eg</a:t>
            </a:r>
            <a:r>
              <a:rPr lang="en-US" baseline="0" dirty="0" smtClean="0"/>
              <a:t>: L1 effects (‘nothing out there’, in Spanish is said as ‘nothing around’)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mean?</a:t>
            </a:r>
          </a:p>
          <a:p>
            <a:endParaRPr lang="en-US" dirty="0" smtClean="0"/>
          </a:p>
          <a:p>
            <a:r>
              <a:rPr lang="en-US" dirty="0" smtClean="0"/>
              <a:t>Maybe we can refine it to difficult.</a:t>
            </a:r>
          </a:p>
          <a:p>
            <a:endParaRPr lang="en-US" dirty="0" smtClean="0"/>
          </a:p>
          <a:p>
            <a:r>
              <a:rPr lang="en-US" dirty="0" smtClean="0"/>
              <a:t>But difficult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these are useful</a:t>
            </a:r>
          </a:p>
          <a:p>
            <a:r>
              <a:rPr lang="en-US" baseline="0" dirty="0" smtClean="0"/>
              <a:t>Some less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B12B-C47D-4867-91D9-12044299FB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14/06/17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I Learned to Stop </a:t>
            </a:r>
            <a:r>
              <a:rPr lang="en-US" sz="4000" b="1" dirty="0" err="1"/>
              <a:t>Empiricising</a:t>
            </a:r>
            <a:r>
              <a:rPr lang="en-US" sz="4000" b="1" dirty="0"/>
              <a:t> and Love my </a:t>
            </a:r>
            <a:r>
              <a:rPr lang="en-US" sz="4000" b="1" dirty="0" smtClean="0"/>
              <a:t>Intuitions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dirty="0" smtClean="0"/>
              <a:t>Or: Why corpus research is like a tornado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Dougal</a:t>
            </a:r>
            <a:r>
              <a:rPr lang="en-US" dirty="0" smtClean="0"/>
              <a:t> Graham – dougal.gra@kmutt.ac.th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7258" y="2170498"/>
          <a:ext cx="8527984" cy="352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68"/>
                <a:gridCol w="2859205"/>
                <a:gridCol w="3433011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can be used to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at a rate of #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 a function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you should be able to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shown 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magnitude of the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beyond the scope of this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and #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 shown in figure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how long will it take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be used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with respect to the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first law of thermodynamics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shown in figure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this chapter we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such a way that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value of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value of the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rate of change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73254" y="3231772"/>
            <a:ext cx="1912220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254" y="4237612"/>
            <a:ext cx="1912220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254" y="4758267"/>
            <a:ext cx="2281188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70484" y="2838741"/>
            <a:ext cx="2281188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13672" y="3613930"/>
            <a:ext cx="2851886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54442" y="4204102"/>
            <a:ext cx="2851886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6328" y="2436886"/>
            <a:ext cx="1896578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93756" y="3231772"/>
            <a:ext cx="3358014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06327" y="4794274"/>
            <a:ext cx="2762851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Semi-empirical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 smtClean="0"/>
              <a:t> marked </a:t>
            </a:r>
            <a:r>
              <a:rPr lang="en-US" sz="2800" b="1" dirty="0"/>
              <a:t>part of </a:t>
            </a:r>
            <a:r>
              <a:rPr lang="en-US" sz="2800" b="1" dirty="0" smtClean="0"/>
              <a:t>speech</a:t>
            </a:r>
          </a:p>
          <a:p>
            <a:pPr marL="0" indent="0">
              <a:buNone/>
            </a:pPr>
            <a:r>
              <a:rPr lang="en-US" sz="2800" dirty="0" smtClean="0"/>
              <a:t>	“</a:t>
            </a:r>
            <a:r>
              <a:rPr lang="en-US" sz="2800" i="1" dirty="0" smtClean="0"/>
              <a:t>for a given</a:t>
            </a:r>
            <a:r>
              <a:rPr lang="en-US" sz="2800" dirty="0" smtClean="0"/>
              <a:t>”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marked word </a:t>
            </a:r>
            <a:r>
              <a:rPr lang="en-US" sz="2800" b="1" dirty="0" smtClean="0"/>
              <a:t>form</a:t>
            </a:r>
          </a:p>
          <a:p>
            <a:pPr marL="0" indent="0">
              <a:buNone/>
            </a:pPr>
            <a:r>
              <a:rPr lang="en-US" sz="2800" dirty="0" smtClean="0"/>
              <a:t>	“</a:t>
            </a:r>
            <a:r>
              <a:rPr lang="en-US" sz="2800" i="1" dirty="0" smtClean="0"/>
              <a:t>is known as</a:t>
            </a:r>
            <a:r>
              <a:rPr lang="en-US" sz="2800" dirty="0" smtClean="0"/>
              <a:t>”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b="1" dirty="0" smtClean="0"/>
              <a:t>marked collocations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i="1" dirty="0" smtClean="0"/>
              <a:t>“</a:t>
            </a:r>
            <a:r>
              <a:rPr lang="en-US" sz="2800" i="1" dirty="0"/>
              <a:t>under the action </a:t>
            </a:r>
            <a:r>
              <a:rPr lang="en-US" sz="2800" i="1" dirty="0" smtClean="0"/>
              <a:t>of”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7461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Semi-Intuitive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non-prototypical word meaning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“</a:t>
            </a:r>
            <a:r>
              <a:rPr lang="en-US" sz="2800" i="1" dirty="0"/>
              <a:t>let us </a:t>
            </a:r>
            <a:r>
              <a:rPr lang="en-US" sz="2800" i="1" dirty="0" smtClean="0"/>
              <a:t>consider”</a:t>
            </a: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 non-literal phrase meaning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800" i="1" dirty="0" smtClean="0"/>
              <a:t>“we can write”</a:t>
            </a:r>
            <a:endParaRPr lang="en-US" sz="2800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b="1" dirty="0"/>
              <a:t> specialized </a:t>
            </a:r>
            <a:r>
              <a:rPr lang="en-US" sz="3000" b="1" dirty="0" smtClean="0"/>
              <a:t>syntax</a:t>
            </a:r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000" i="1" dirty="0" smtClean="0"/>
              <a:t>“let X be”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409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285" y="-3390718"/>
            <a:ext cx="15680888" cy="11193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92253" y="930442"/>
            <a:ext cx="144142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 Empiricism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8252" y="1836821"/>
            <a:ext cx="2486963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Intuitive re-evaluation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4159" y="2494911"/>
            <a:ext cx="2525435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 Semi-empirical criteria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1734" y="3457256"/>
            <a:ext cx="243002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Semi-intuitive criteria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4248" y="5234316"/>
            <a:ext cx="107991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5.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349" y="312639"/>
            <a:ext cx="1473352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Intuition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9594" y="276143"/>
            <a:ext cx="158729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Empiricism</a:t>
            </a:r>
          </a:p>
        </p:txBody>
      </p:sp>
    </p:spTree>
    <p:extLst>
      <p:ext uri="{BB962C8B-B14F-4D97-AF65-F5344CB8AC3E}">
        <p14:creationId xmlns:p14="http://schemas.microsoft.com/office/powerpoint/2010/main" val="754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the tornado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vampyrefangs.files.wordpress.com/2013/02/floating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27" y="0"/>
            <a:ext cx="10289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6f9e5b2993b2676fe5af-84a7d838f746c494b9783302a5a26cce.r46.cf5.rackcdn.com/wp-content/uploads/2014/01/wizard-of-oz-193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0" y="0"/>
            <a:ext cx="9359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Embrace the tornado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Iterative design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Precision vs. Recall</a:t>
            </a:r>
          </a:p>
        </p:txBody>
      </p:sp>
    </p:spTree>
    <p:extLst>
      <p:ext uri="{BB962C8B-B14F-4D97-AF65-F5344CB8AC3E}">
        <p14:creationId xmlns:p14="http://schemas.microsoft.com/office/powerpoint/2010/main" val="40211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Davies</a:t>
            </a:r>
            <a:r>
              <a:rPr lang="en-US" dirty="0"/>
              <a:t>, M. (2011). Synchronic and diachronic use of corpora. In V. </a:t>
            </a:r>
            <a:r>
              <a:rPr lang="en-US" dirty="0" err="1"/>
              <a:t>Viana</a:t>
            </a:r>
            <a:r>
              <a:rPr lang="en-US" dirty="0"/>
              <a:t>, S. </a:t>
            </a:r>
            <a:r>
              <a:rPr lang="en-US" dirty="0" err="1"/>
              <a:t>Zyngier</a:t>
            </a:r>
            <a:r>
              <a:rPr lang="en-US" dirty="0"/>
              <a:t>, &amp; G. </a:t>
            </a:r>
            <a:r>
              <a:rPr lang="en-US" dirty="0" err="1"/>
              <a:t>Barnbrook</a:t>
            </a:r>
            <a:r>
              <a:rPr lang="en-US" dirty="0"/>
              <a:t> (Eds.), </a:t>
            </a:r>
            <a:r>
              <a:rPr lang="en-US" i="1" dirty="0"/>
              <a:t>Perspectives on corpus linguistics</a:t>
            </a:r>
            <a:r>
              <a:rPr lang="en-US" dirty="0"/>
              <a:t> (Vol. 48, pp. 63–80). John </a:t>
            </a:r>
            <a:r>
              <a:rPr lang="en-US" dirty="0" err="1"/>
              <a:t>Benjamins</a:t>
            </a:r>
            <a:r>
              <a:rPr lang="en-US" dirty="0"/>
              <a:t> Publishing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Martinez, R., &amp; Schmitt, N. (2012). A Phrasal Expressions List. </a:t>
            </a:r>
            <a:r>
              <a:rPr lang="en-US" i="1" dirty="0"/>
              <a:t>Applied Linguistics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(3), 299–320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Simpson-</a:t>
            </a:r>
            <a:r>
              <a:rPr lang="en-US" dirty="0" err="1" smtClean="0"/>
              <a:t>Vlach</a:t>
            </a:r>
            <a:r>
              <a:rPr lang="en-US" dirty="0"/>
              <a:t>, R., &amp; Ellis, N. C. (2010). An Academic Formulas List: New Methods in Phraseology Research. </a:t>
            </a:r>
            <a:r>
              <a:rPr lang="en-US" i="1" dirty="0"/>
              <a:t>Applied Linguistics</a:t>
            </a:r>
            <a:r>
              <a:rPr lang="en-US" dirty="0"/>
              <a:t>, </a:t>
            </a:r>
            <a:r>
              <a:rPr lang="en-US" i="1" dirty="0"/>
              <a:t>31</a:t>
            </a:r>
            <a:r>
              <a:rPr lang="en-US" dirty="0"/>
              <a:t>(4), 487–512. </a:t>
            </a:r>
            <a:r>
              <a:rPr lang="en-US" dirty="0" smtClean="0"/>
              <a:t>doi:10.1093/</a:t>
            </a:r>
            <a:r>
              <a:rPr lang="en-US" dirty="0" err="1" smtClean="0"/>
              <a:t>applin</a:t>
            </a:r>
            <a:r>
              <a:rPr lang="en-US" dirty="0" smtClean="0"/>
              <a:t>/amp058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Me &amp; My Research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4202" y="1737361"/>
            <a:ext cx="4470935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Computational background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Academic Formulas List (Simpson-</a:t>
            </a:r>
            <a:r>
              <a:rPr lang="en-US" sz="2800" dirty="0" err="1" smtClean="0"/>
              <a:t>Vlach</a:t>
            </a:r>
            <a:r>
              <a:rPr lang="en-US" sz="2800" dirty="0" smtClean="0"/>
              <a:t>, et al, 2010)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AFL for Engineering English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127362"/>
            <a:ext cx="3850105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which genre (spoken, fiction, newspaper, academic) is </a:t>
            </a:r>
            <a:r>
              <a:rPr lang="en-US" sz="2400" i="1" dirty="0"/>
              <a:t>shall </a:t>
            </a:r>
            <a:r>
              <a:rPr lang="en-US" sz="2400" dirty="0"/>
              <a:t>used most and in which the least, compared to </a:t>
            </a:r>
            <a:r>
              <a:rPr lang="en-US" sz="2400" i="1" dirty="0"/>
              <a:t>will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Put </a:t>
            </a:r>
            <a:r>
              <a:rPr lang="en-US" sz="2400" dirty="0"/>
              <a:t>the following verbs in order of frequency (high to low): </a:t>
            </a:r>
            <a:r>
              <a:rPr lang="en-US" sz="2400" i="1" dirty="0"/>
              <a:t>promise, shine, finish, enable, jump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dirty="0"/>
              <a:t>of the following would occur </a:t>
            </a:r>
            <a:r>
              <a:rPr lang="en-US" sz="2400" dirty="0" smtClean="0"/>
              <a:t>more frequently </a:t>
            </a:r>
            <a:r>
              <a:rPr lang="en-US" sz="2400" dirty="0"/>
              <a:t>with </a:t>
            </a:r>
            <a:r>
              <a:rPr lang="en-US" sz="2400" i="1" dirty="0"/>
              <a:t>little</a:t>
            </a:r>
            <a:r>
              <a:rPr lang="en-US" sz="2400" dirty="0"/>
              <a:t>, and which with </a:t>
            </a:r>
            <a:r>
              <a:rPr lang="en-US" sz="2400" i="1" dirty="0"/>
              <a:t>small</a:t>
            </a:r>
            <a:r>
              <a:rPr lang="en-US" sz="2400" dirty="0"/>
              <a:t>: </a:t>
            </a:r>
            <a:r>
              <a:rPr lang="en-US" sz="2400" i="1" dirty="0"/>
              <a:t>success</a:t>
            </a:r>
            <a:r>
              <a:rPr lang="en-US" sz="2400" dirty="0"/>
              <a:t>, </a:t>
            </a:r>
            <a:r>
              <a:rPr lang="en-US" sz="2400" i="1" dirty="0"/>
              <a:t>plate</a:t>
            </a:r>
            <a:r>
              <a:rPr lang="en-US" sz="2400" dirty="0"/>
              <a:t>, </a:t>
            </a:r>
            <a:r>
              <a:rPr lang="en-US" sz="2400" i="1" dirty="0"/>
              <a:t>hill</a:t>
            </a:r>
            <a:r>
              <a:rPr lang="en-US" sz="2400" dirty="0"/>
              <a:t>, </a:t>
            </a:r>
            <a:r>
              <a:rPr lang="en-US" sz="2400" i="1" dirty="0"/>
              <a:t>baby</a:t>
            </a:r>
            <a:r>
              <a:rPr lang="en-US" sz="2400" dirty="0"/>
              <a:t>, </a:t>
            </a:r>
            <a:r>
              <a:rPr lang="en-US" sz="2400" i="1" dirty="0" smtClean="0"/>
              <a:t>impact</a:t>
            </a:r>
            <a:r>
              <a:rPr lang="en-US" sz="2400" dirty="0" smtClean="0"/>
              <a:t>, </a:t>
            </a:r>
            <a:r>
              <a:rPr lang="en-US" sz="2400" i="1" dirty="0" smtClean="0"/>
              <a:t>pieces</a:t>
            </a:r>
            <a:r>
              <a:rPr lang="en-US" sz="2400" i="1" dirty="0"/>
              <a:t>, </a:t>
            </a:r>
            <a:r>
              <a:rPr lang="en-US" sz="2400" i="1" dirty="0" smtClean="0"/>
              <a:t>wonder</a:t>
            </a:r>
            <a:r>
              <a:rPr lang="en-US" sz="2400" dirty="0"/>
              <a:t>, </a:t>
            </a:r>
            <a:r>
              <a:rPr lang="en-US" sz="2400" i="1" dirty="0"/>
              <a:t>distance</a:t>
            </a:r>
            <a:r>
              <a:rPr lang="en-US" sz="2400" i="1" dirty="0" smtClean="0"/>
              <a:t>.</a:t>
            </a:r>
          </a:p>
          <a:p>
            <a:endParaRPr lang="en-US" sz="1600" i="1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/>
              <a:t>(Davies,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Empirical approaches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Phrase research: “as shown in chapter”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Phrase list plus…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Empirical metrics: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 </a:t>
            </a:r>
            <a:r>
              <a:rPr lang="en-US" sz="2800" dirty="0" smtClean="0"/>
              <a:t>Frequency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Range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Mutual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FTW </a:t>
            </a:r>
            <a:r>
              <a:rPr lang="en-US" dirty="0" smtClean="0"/>
              <a:t>(Simpson-</a:t>
            </a:r>
            <a:r>
              <a:rPr lang="en-US" dirty="0" err="1" smtClean="0"/>
              <a:t>Vlach</a:t>
            </a:r>
            <a:r>
              <a:rPr lang="en-US" dirty="0" smtClean="0"/>
              <a:t> et al, 2010)</a:t>
            </a:r>
            <a:endParaRPr lang="en-US" sz="2800" dirty="0" smtClean="0"/>
          </a:p>
        </p:txBody>
      </p:sp>
      <p:pic>
        <p:nvPicPr>
          <p:cNvPr id="1026" name="Picture 2" descr="http://www.oakaccounting.com.au/wp-content/uploads/2013/10/Slid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628" r="7880"/>
          <a:stretch/>
        </p:blipFill>
        <p:spPr bwMode="auto">
          <a:xfrm>
            <a:off x="4812632" y="2534654"/>
            <a:ext cx="3914273" cy="32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01419"/>
              </p:ext>
            </p:extLst>
          </p:nvPr>
        </p:nvGraphicFramePr>
        <p:xfrm>
          <a:off x="327258" y="2170498"/>
          <a:ext cx="8527984" cy="3501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68"/>
                <a:gridCol w="2859205"/>
                <a:gridCol w="3433011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Five Words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can be used to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at a rate of #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 a function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you should be able to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shown in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magnitude of the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beyond the scope of this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and #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 shown in figure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how long will it take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be used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with respect to the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first law of thermodynamics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shown in figure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this chapter we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such a way that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value of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value of the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rate of change of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41170" y="2477793"/>
            <a:ext cx="1912220" cy="50603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1169" y="2983832"/>
            <a:ext cx="2168893" cy="43313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1170" y="5147199"/>
            <a:ext cx="1912220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211" y="3584253"/>
            <a:ext cx="1912220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422" y="4242245"/>
            <a:ext cx="1912220" cy="62564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Results not so useful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Goal: “A useful list of formulaic Eng. phrases”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Re-visit metrics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 Frequency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Range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Mutual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FTW </a:t>
            </a:r>
            <a:r>
              <a:rPr lang="en-US" dirty="0"/>
              <a:t>(Simpson-</a:t>
            </a:r>
            <a:r>
              <a:rPr lang="en-US" dirty="0" err="1"/>
              <a:t>Vlach</a:t>
            </a:r>
            <a:r>
              <a:rPr lang="en-US" dirty="0"/>
              <a:t> et al, 2010)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90863" y="5165558"/>
            <a:ext cx="1042737" cy="5293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Re-evaluation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Intuitively, the results weren’t useful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Confusion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Martinez &amp; Schmitt’s PHRASE List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/>
              <a:t> Intuitive criteria</a:t>
            </a:r>
          </a:p>
        </p:txBody>
      </p:sp>
    </p:spTree>
    <p:extLst>
      <p:ext uri="{BB962C8B-B14F-4D97-AF65-F5344CB8AC3E}">
        <p14:creationId xmlns:p14="http://schemas.microsoft.com/office/powerpoint/2010/main" val="38772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AFL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800" dirty="0" smtClean="0"/>
              <a:t>results not sufficiently useful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are the assumptions warranted?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PHRASE List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Criteria very intuitive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</a:t>
            </a:r>
            <a:r>
              <a:rPr lang="en-US" sz="2600" dirty="0" smtClean="0"/>
              <a:t>Hand-sorting 15,000 items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851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Liking my intuitions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Needs to be useful for learners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Should be difficult language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How can we determine the language that will be difficult?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664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777</TotalTime>
  <Words>1188</Words>
  <Application>Microsoft Office PowerPoint</Application>
  <PresentationFormat>On-screen Show (4:3)</PresentationFormat>
  <Paragraphs>232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Mincho</vt:lpstr>
      <vt:lpstr>Calibri</vt:lpstr>
      <vt:lpstr>Calibri Light</vt:lpstr>
      <vt:lpstr>Cordia New</vt:lpstr>
      <vt:lpstr>Courier New</vt:lpstr>
      <vt:lpstr>Times New Roman</vt:lpstr>
      <vt:lpstr>Wingdings</vt:lpstr>
      <vt:lpstr>Retrospect</vt:lpstr>
      <vt:lpstr>How I Learned to Stop Empiricising and Love my Intuitions  Or: Why corpus research is like a tornado</vt:lpstr>
      <vt:lpstr>PowerPoint Presentation</vt:lpstr>
      <vt:lpstr>Q</vt:lpstr>
      <vt:lpstr>PowerPoint Presentation</vt:lpstr>
      <vt:lpstr>PowerPoint Presentation</vt:lpstr>
      <vt:lpstr>Intuitively…</vt:lpstr>
      <vt:lpstr>PowerPoint Presentation</vt:lpstr>
      <vt:lpstr>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Embrace the tornado</vt:lpstr>
      <vt:lpstr>PowerPoint Presentation</vt:lpstr>
      <vt:lpstr>Final Points</vt:lpstr>
      <vt:lpstr>Selected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Learned to Stop Empiricising and Love my Intuitions</dc:title>
  <dc:creator>dgraham</dc:creator>
  <cp:lastModifiedBy>dgraham</cp:lastModifiedBy>
  <cp:revision>98</cp:revision>
  <cp:lastPrinted>2014-06-12T01:35:13Z</cp:lastPrinted>
  <dcterms:created xsi:type="dcterms:W3CDTF">2014-06-06T04:27:50Z</dcterms:created>
  <dcterms:modified xsi:type="dcterms:W3CDTF">2014-06-17T04:28:42Z</dcterms:modified>
</cp:coreProperties>
</file>